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267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B167-040C-4F0F-ACB0-3D10BDB4FF4D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229E-B561-4453-9321-B70A221322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384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229E-B561-4453-9321-B70A221322D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230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249407-D7C4-4E5F-9063-EDD3B61CC8D5}" type="datetimeFigureOut">
              <a:rPr lang="fr-FR" smtClean="0"/>
              <a:pPr/>
              <a:t>02/06/2021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47B714F-4086-4FFC-A0E2-2D7C59848C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rive.google.com/file/d/1q6GW-XcRHoLLzPj6y8mfvweveqJ1GuDj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1497347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Prise en charge chirurgicales des paralysies faciales, les liftings de </a:t>
            </a:r>
            <a:r>
              <a:rPr lang="fr-FR" sz="2800" dirty="0" err="1" smtClean="0"/>
              <a:t>symétrisation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0"/>
            <a:ext cx="4876800" cy="14287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76225" y="3212976"/>
            <a:ext cx="81915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Rondini-Gilli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*, Dr Claire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Foirest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*, Pr Frédéric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Tankéré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Anne-laure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Remond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**,  Dr Nathalie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Butel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*Service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d’ORL 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hirurgie Cervico-Faciale, Plastique 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econstructrice,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d’Otologie et d’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Otoneurochirurgie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DMU CHIR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du Cerveau et de la Moelle Epinière (ICM),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Centre MEG-EEG (UMR 7225 / U 1127, Sorbonne Université /CNRS/INSERM)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Service d’Ophtalmologie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Hôpitaux Universitaires Pitié-Salpêtrière – Charles Foix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47-83 Boulevard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l’Hôpital 75651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Paris cedex 13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1530" y="864136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fr-FR" sz="1800" dirty="0" smtClean="0"/>
              <a:t>Indications des liftings dans les paralysies faciales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523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Chirurgie fonctionnelle avec prise en charge par les organismes sociaux pour « service rendu aux patients 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Prise en charge des séquelles de PFP </a:t>
            </a:r>
            <a:r>
              <a:rPr lang="fr-FR" b="0" u="sng" dirty="0" smtClean="0"/>
              <a:t>après</a:t>
            </a:r>
            <a:r>
              <a:rPr lang="fr-FR" b="0" dirty="0" smtClean="0"/>
              <a:t> gestes de réhabilitations par anastomose nerveuse ou 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HDJ PFP en UCA consultation commune ORL-plastique/réparatrice-OPH validation de l’indication en équipe pluridisciplinaire,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Réservés aux grades V-VI de la classification de House-</a:t>
            </a:r>
            <a:r>
              <a:rPr lang="fr-FR" b="0" dirty="0" err="1" smtClean="0"/>
              <a:t>Brackmann</a:t>
            </a:r>
            <a:endParaRPr lang="fr-FR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Information éclairée – patiente volontaire – </a:t>
            </a:r>
            <a:r>
              <a:rPr lang="fr-FR" b="0" dirty="0" err="1" smtClean="0"/>
              <a:t>cs</a:t>
            </a:r>
            <a:r>
              <a:rPr lang="fr-FR" b="0" dirty="0" smtClean="0"/>
              <a:t> psy préopératoire.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b="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34344" cy="566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548720"/>
            <a:ext cx="7520940" cy="548640"/>
          </a:xfrm>
        </p:spPr>
        <p:txBody>
          <a:bodyPr/>
          <a:lstStyle/>
          <a:p>
            <a:pPr algn="ctr"/>
            <a:r>
              <a:rPr lang="fr-FR" sz="1400" dirty="0" smtClean="0"/>
              <a:t>Techniques utilisées</a:t>
            </a:r>
            <a:endParaRPr lang="fr-FR" sz="1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I.</a:t>
            </a:r>
            <a:r>
              <a:rPr lang="fr-FR" u="sng" dirty="0" smtClean="0"/>
              <a:t> </a:t>
            </a:r>
            <a:r>
              <a:rPr lang="fr-FR" u="sng" dirty="0"/>
              <a:t>L</a:t>
            </a:r>
            <a:r>
              <a:rPr lang="fr-FR" u="sng" dirty="0" smtClean="0"/>
              <a:t>ifting cervico-facial uni ou bilatéral  </a:t>
            </a:r>
            <a:r>
              <a:rPr lang="fr-FR" b="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/>
              <a:t>Le tracé </a:t>
            </a:r>
            <a:r>
              <a:rPr lang="fr-FR" b="0" dirty="0" err="1" smtClean="0"/>
              <a:t>préop</a:t>
            </a:r>
            <a:r>
              <a:rPr lang="fr-FR" b="0" dirty="0" smtClean="0"/>
              <a:t> </a:t>
            </a:r>
            <a:r>
              <a:rPr lang="fr-FR" b="0" dirty="0"/>
              <a:t>cutané </a:t>
            </a:r>
            <a:r>
              <a:rPr lang="fr-FR" b="0" dirty="0" smtClean="0"/>
              <a:t>(patiente assise) doit </a:t>
            </a:r>
            <a:r>
              <a:rPr lang="fr-FR" b="0" dirty="0"/>
              <a:t>repérer les zones clés de la dissection anatomique</a:t>
            </a:r>
            <a:r>
              <a:rPr lang="fr-FR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/>
              <a:t>Technique de lifting cervico-facial « biplan » tel que décrit dans le rapport de la SFORL 2020 (Pr Fr. </a:t>
            </a:r>
            <a:r>
              <a:rPr lang="fr-FR" b="0" dirty="0" smtClean="0"/>
              <a:t>Disant)</a:t>
            </a:r>
            <a:r>
              <a:rPr lang="fr-FR" b="0" baseline="30000" dirty="0" smtClean="0"/>
              <a:t>1 </a:t>
            </a:r>
            <a:endParaRPr lang="fr-FR" b="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Travail de plicatures et suspensions tel que décrit dans le référentiel DESC</a:t>
            </a:r>
            <a:r>
              <a:rPr lang="fr-FR" b="0" dirty="0"/>
              <a:t>2</a:t>
            </a:r>
            <a:r>
              <a:rPr lang="fr-FR" b="0" dirty="0" smtClean="0"/>
              <a:t> avec </a:t>
            </a:r>
            <a:r>
              <a:rPr lang="fr-FR" b="0" dirty="0" err="1" smtClean="0"/>
              <a:t>platysma</a:t>
            </a:r>
            <a:r>
              <a:rPr lang="fr-FR" b="0" dirty="0" smtClean="0"/>
              <a:t> sur fascia de </a:t>
            </a:r>
            <a:r>
              <a:rPr lang="fr-FR" b="0" dirty="0" err="1" smtClean="0"/>
              <a:t>Loré</a:t>
            </a:r>
            <a:r>
              <a:rPr lang="fr-FR" b="0" dirty="0" smtClean="0"/>
              <a:t> et SMAS. Attention ne pas tracter le lobule auriculaire,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Faire les décollements sur un côté puis l’autre et revenir sur le premier côté,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Le drapage </a:t>
            </a:r>
            <a:r>
              <a:rPr lang="fr-FR" b="0" dirty="0" err="1" smtClean="0"/>
              <a:t>adipo</a:t>
            </a:r>
            <a:r>
              <a:rPr lang="fr-FR" b="0" dirty="0" smtClean="0"/>
              <a:t>-cutané est effectué avec finalement </a:t>
            </a:r>
            <a:r>
              <a:rPr lang="fr-FR" b="0" dirty="0"/>
              <a:t> </a:t>
            </a:r>
            <a:r>
              <a:rPr lang="fr-FR" b="0" dirty="0" smtClean="0"/>
              <a:t>une traction modérée par les pinces à liftings et nous réalisons 4 points de « Bâti » pour assurer le positionnement cutané et assurer les résections cutanées sans risques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 smtClean="0"/>
              <a:t>Suture minutieuse  fils 5/0 et drainage par lame de </a:t>
            </a:r>
            <a:r>
              <a:rPr lang="fr-FR" b="0" dirty="0" err="1" smtClean="0"/>
              <a:t>Delbé</a:t>
            </a:r>
            <a:r>
              <a:rPr lang="fr-FR" b="0" dirty="0" smtClean="0"/>
              <a:t> laissée une nuit.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87624" y="5157192"/>
            <a:ext cx="6516724" cy="720080"/>
          </a:xfrm>
        </p:spPr>
        <p:txBody>
          <a:bodyPr/>
          <a:lstStyle/>
          <a:p>
            <a:pPr marL="228600" indent="-228600" algn="ctr">
              <a:buAutoNum type="arabicPeriod"/>
            </a:pPr>
            <a:r>
              <a:rPr lang="fr-FR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Intérêt du lifting </a:t>
            </a:r>
            <a:r>
              <a:rPr lang="fr-FR" sz="9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cervicofacial</a:t>
            </a:r>
            <a:r>
              <a:rPr lang="fr-FR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biplan adjuvant- Réhabilitation de la face paralysée – Rapport SFORL 2020</a:t>
            </a:r>
          </a:p>
          <a:p>
            <a:pPr marL="228600" indent="-228600" algn="ctr">
              <a:buAutoNum type="arabicPeriod"/>
            </a:pPr>
            <a:r>
              <a:rPr lang="fr-FR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Manuel de Chirurgie plastique reconstructrice et esthétique, 2eme </a:t>
            </a:r>
            <a:r>
              <a:rPr lang="fr-F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dition </a:t>
            </a:r>
            <a:r>
              <a:rPr lang="fr-FR" sz="9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revisée</a:t>
            </a:r>
            <a:r>
              <a:rPr lang="fr-FR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référentiel DESC de chirurgie plastique</a:t>
            </a:r>
            <a:endParaRPr lang="fr-F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624"/>
            <a:ext cx="1934344" cy="566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21746"/>
            <a:ext cx="2286000" cy="3047998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3744" y="910124"/>
            <a:ext cx="2286000" cy="3048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34344" cy="5667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908720"/>
            <a:ext cx="2286000" cy="3048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919791"/>
            <a:ext cx="2286000" cy="30480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164288" y="581237"/>
            <a:ext cx="1770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Résultat à 2 mois</a:t>
            </a:r>
            <a:endParaRPr lang="fr-FR" sz="1600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1547664" y="2636912"/>
            <a:ext cx="0" cy="158417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48406" y="4223859"/>
            <a:ext cx="159851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600" dirty="0" smtClean="0"/>
              <a:t>Ovale côté sain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18582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576104"/>
            <a:ext cx="7520940" cy="548640"/>
          </a:xfrm>
        </p:spPr>
        <p:txBody>
          <a:bodyPr/>
          <a:lstStyle/>
          <a:p>
            <a:r>
              <a:rPr lang="fr-FR" sz="1200" dirty="0" smtClean="0"/>
              <a:t>II</a:t>
            </a:r>
            <a:r>
              <a:rPr lang="fr-FR" sz="1200" u="sng" dirty="0" smtClean="0"/>
              <a:t>. Lifting Malaire </a:t>
            </a:r>
            <a:endParaRPr lang="fr-FR" sz="1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/>
          <a:lstStyle/>
          <a:p>
            <a:pPr>
              <a:buFontTx/>
              <a:buChar char="-"/>
            </a:pPr>
            <a:r>
              <a:rPr lang="fr-FR" sz="1400" b="0" dirty="0" smtClean="0"/>
              <a:t>Repositionnement de la joue effondrée du côté paralysé</a:t>
            </a:r>
          </a:p>
          <a:p>
            <a:pPr>
              <a:buFontTx/>
              <a:buChar char="-"/>
            </a:pPr>
            <a:r>
              <a:rPr lang="fr-FR" sz="1400" b="0" dirty="0" smtClean="0"/>
              <a:t>Grade VI de House et </a:t>
            </a:r>
            <a:r>
              <a:rPr lang="fr-FR" sz="1400" b="0" dirty="0" err="1" smtClean="0"/>
              <a:t>Brackmann</a:t>
            </a:r>
            <a:r>
              <a:rPr lang="fr-FR" sz="1400" b="0" dirty="0" smtClean="0"/>
              <a:t>,</a:t>
            </a:r>
          </a:p>
          <a:p>
            <a:pPr>
              <a:buFontTx/>
              <a:buChar char="-"/>
            </a:pPr>
            <a:r>
              <a:rPr lang="fr-FR" sz="1400" b="0" dirty="0" smtClean="0"/>
              <a:t>Technique décrite par Claude Le </a:t>
            </a:r>
            <a:r>
              <a:rPr lang="fr-FR" sz="1400" b="0" dirty="0" err="1" smtClean="0"/>
              <a:t>Louarn</a:t>
            </a:r>
            <a:r>
              <a:rPr lang="fr-FR" sz="1400" b="0" dirty="0" smtClean="0"/>
              <a:t> : Voie d’abord sous-ciliaire, décollement sous-</a:t>
            </a:r>
            <a:r>
              <a:rPr lang="fr-FR" sz="1400" b="0" dirty="0" err="1" smtClean="0"/>
              <a:t>periosté</a:t>
            </a:r>
            <a:r>
              <a:rPr lang="fr-FR" sz="1400" b="0" dirty="0" smtClean="0"/>
              <a:t>, protection du nerf sous-orbitaire, ancrage par fils passés de la face antérieure de la joue à la branche </a:t>
            </a:r>
            <a:r>
              <a:rPr lang="fr-FR" sz="1400" b="0" dirty="0" err="1" smtClean="0"/>
              <a:t>malo</a:t>
            </a:r>
            <a:r>
              <a:rPr lang="fr-FR" sz="1400" b="0" dirty="0" smtClean="0"/>
              <a:t>-frontale. </a:t>
            </a:r>
          </a:p>
          <a:p>
            <a:pPr lvl="8"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       Dans ce cas, t</a:t>
            </a:r>
            <a:r>
              <a:rPr lang="fr-FR" b="0" dirty="0" smtClean="0"/>
              <a:t>raitement associé d’un ectropion.</a:t>
            </a:r>
          </a:p>
          <a:p>
            <a:pPr lvl="8">
              <a:buFontTx/>
              <a:buChar char="-"/>
            </a:pPr>
            <a:r>
              <a:rPr lang="fr-FR" dirty="0" smtClean="0"/>
              <a:t>-</a:t>
            </a:r>
            <a:endParaRPr lang="fr-FR" b="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3986"/>
            <a:ext cx="1934344" cy="5667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8162" y="2640293"/>
            <a:ext cx="1779662" cy="23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32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III. </a:t>
            </a:r>
            <a:r>
              <a:rPr lang="fr-FR" sz="1200" u="sng" dirty="0" smtClean="0"/>
              <a:t>Lifting temporal endoscopique : pour remonter la partie </a:t>
            </a:r>
            <a:r>
              <a:rPr lang="fr-FR" sz="1200" u="sng" dirty="0" err="1" smtClean="0"/>
              <a:t>supéro</a:t>
            </a:r>
            <a:r>
              <a:rPr lang="fr-FR" sz="1200" u="sng" dirty="0" smtClean="0"/>
              <a:t>-externe d’un front paralysé avec sourcil tombant,</a:t>
            </a:r>
            <a:endParaRPr lang="fr-FR" sz="1200" u="sng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624"/>
            <a:ext cx="1934344" cy="566702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64904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264" y="2564904"/>
            <a:ext cx="1440160" cy="192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65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</p:cNvPr>
          <p:cNvSpPr/>
          <p:nvPr/>
        </p:nvSpPr>
        <p:spPr>
          <a:xfrm>
            <a:off x="228600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 smtClean="0">
                <a:hlinkClick r:id="rId2"/>
              </a:rPr>
              <a:t>Vidéo lifting par fils tenseurs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34344" cy="5667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3568" y="76470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/>
              <a:t>Grâce à l’avancée de la science et aux progrès chirurgicaux, la pose de fils tenseurs crantés permet aujourd’hui par une technique non invasive de rehausser légèrement les tissus </a:t>
            </a:r>
            <a:r>
              <a:rPr lang="fr-FR" sz="1200" dirty="0" err="1"/>
              <a:t>centro</a:t>
            </a:r>
            <a:r>
              <a:rPr lang="fr-FR" sz="1200" dirty="0"/>
              <a:t>-faciaux et donc d’obtenir un effet de </a:t>
            </a:r>
            <a:r>
              <a:rPr lang="fr-FR" sz="1200" dirty="0" smtClean="0"/>
              <a:t>tension sur </a:t>
            </a:r>
            <a:r>
              <a:rPr lang="fr-FR" sz="1200" dirty="0"/>
              <a:t>la descente de la queue du sourcil, l’affaissement de la pommette et des joues, le creusement des sillons </a:t>
            </a:r>
            <a:r>
              <a:rPr lang="fr-FR" sz="1200" dirty="0" err="1"/>
              <a:t>nasogéniens</a:t>
            </a:r>
            <a:r>
              <a:rPr lang="fr-FR" sz="1200" dirty="0"/>
              <a:t> (cette technique peut aussi être utilisée sur l’ovale du visage</a:t>
            </a:r>
            <a:r>
              <a:rPr lang="fr-FR" sz="1200" dirty="0" smtClean="0"/>
              <a:t>). Résultats de la série en cours d’étude avec </a:t>
            </a:r>
            <a:r>
              <a:rPr lang="fr-FR" sz="1200" dirty="0" err="1" smtClean="0"/>
              <a:t>Croma</a:t>
            </a:r>
            <a:r>
              <a:rPr lang="fr-FR" sz="1200" dirty="0" smtClean="0"/>
              <a:t>® France.</a:t>
            </a:r>
            <a:endParaRPr lang="fr-FR" sz="1200" dirty="0"/>
          </a:p>
        </p:txBody>
      </p:sp>
      <p:sp>
        <p:nvSpPr>
          <p:cNvPr id="3" name="Rectangle 2"/>
          <p:cNvSpPr/>
          <p:nvPr/>
        </p:nvSpPr>
        <p:spPr>
          <a:xfrm>
            <a:off x="683568" y="2276872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u="sng" dirty="0" err="1"/>
              <a:t>Barb</a:t>
            </a:r>
            <a:r>
              <a:rPr lang="fr-FR" sz="1200" u="sng" dirty="0"/>
              <a:t> II 4D </a:t>
            </a:r>
            <a:r>
              <a:rPr lang="fr-FR" sz="1200" u="sng" dirty="0" smtClean="0"/>
              <a:t>: </a:t>
            </a:r>
            <a:endParaRPr lang="fr-FR" sz="1200" u="sng" dirty="0"/>
          </a:p>
          <a:p>
            <a:r>
              <a:rPr lang="fr-FR" sz="1200" dirty="0"/>
              <a:t>• Les crans bidirectionnels en 4 dimensions optimisent la fixation </a:t>
            </a:r>
          </a:p>
          <a:p>
            <a:r>
              <a:rPr lang="fr-FR" sz="1200" dirty="0"/>
              <a:t>• La canule à paroi ultra mince en forme de L garantit un fil résorbable plus épais et plus solide et provoque une plus importante production de collagène </a:t>
            </a:r>
          </a:p>
          <a:p>
            <a:r>
              <a:rPr lang="fr-FR" sz="1200" dirty="0"/>
              <a:t>• La canule en forme de L, enduite d’un revêtement spécial plus résistant à l’abrasion, permet une insertion en délicatesse, limite la douleur et réduit les risques de lésions aux tissus </a:t>
            </a:r>
          </a:p>
          <a:p>
            <a:endParaRPr lang="fr-FR" sz="1200" dirty="0"/>
          </a:p>
          <a:p>
            <a:r>
              <a:rPr lang="fr-FR" sz="1200" dirty="0"/>
              <a:t>Zones d’application spécifiques </a:t>
            </a:r>
          </a:p>
          <a:p>
            <a:r>
              <a:rPr lang="fr-FR" sz="1200" dirty="0"/>
              <a:t>• Fixation des tissus plus importante grâce aux crans multidirectionnels </a:t>
            </a:r>
          </a:p>
          <a:p>
            <a:r>
              <a:rPr lang="fr-FR" sz="1200" dirty="0"/>
              <a:t>• Repositionnement des tiers médian et inférieur du </a:t>
            </a:r>
            <a:r>
              <a:rPr lang="fr-FR" sz="1200" dirty="0" smtClean="0"/>
              <a:t>visage</a:t>
            </a:r>
            <a:endParaRPr lang="fr-FR" sz="1200" dirty="0"/>
          </a:p>
          <a:p>
            <a:r>
              <a:rPr lang="fr-FR" sz="1200" dirty="0"/>
              <a:t>• </a:t>
            </a:r>
            <a:r>
              <a:rPr lang="fr-FR" sz="1200" dirty="0" smtClean="0"/>
              <a:t>Correction </a:t>
            </a:r>
            <a:r>
              <a:rPr lang="fr-FR" sz="1200" dirty="0"/>
              <a:t>de la ptose gravitationnelle des sourcils et des tiers médian et inférieur du visage </a:t>
            </a:r>
          </a:p>
          <a:p>
            <a:endParaRPr lang="fr-FR" sz="1200" dirty="0"/>
          </a:p>
          <a:p>
            <a:r>
              <a:rPr lang="fr-FR" sz="1200" dirty="0"/>
              <a:t>Résultats </a:t>
            </a:r>
          </a:p>
          <a:p>
            <a:r>
              <a:rPr lang="fr-FR" sz="1200" dirty="0"/>
              <a:t>• Restructuration </a:t>
            </a:r>
          </a:p>
          <a:p>
            <a:r>
              <a:rPr lang="fr-FR" sz="1200" dirty="0"/>
              <a:t>• Repositionnement des tissus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3749" y="2708920"/>
            <a:ext cx="1634715" cy="187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98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584</TotalTime>
  <Words>476</Words>
  <Application>Microsoft Office PowerPoint</Application>
  <PresentationFormat>Affichage à l'écran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Angles</vt:lpstr>
      <vt:lpstr>Prise en charge chirurgicales des paralysies faciales, les liftings de symétrisation.</vt:lpstr>
      <vt:lpstr>Indications des liftings dans les paralysies faciales</vt:lpstr>
      <vt:lpstr>Techniques utilisées</vt:lpstr>
      <vt:lpstr>Diapositive 4</vt:lpstr>
      <vt:lpstr>II. Lifting Malaire </vt:lpstr>
      <vt:lpstr>Diapositive 6</vt:lpstr>
      <vt:lpstr>Diapositive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chirurgicales des paralysies faciales- liftings de symétrisation</dc:title>
  <dc:creator>test</dc:creator>
  <cp:lastModifiedBy>ERIC</cp:lastModifiedBy>
  <cp:revision>25</cp:revision>
  <dcterms:created xsi:type="dcterms:W3CDTF">2021-05-27T15:37:51Z</dcterms:created>
  <dcterms:modified xsi:type="dcterms:W3CDTF">2021-06-02T12:52:22Z</dcterms:modified>
</cp:coreProperties>
</file>